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8" r:id="rId2"/>
    <p:sldId id="259" r:id="rId3"/>
    <p:sldId id="261" r:id="rId4"/>
    <p:sldId id="267" r:id="rId5"/>
    <p:sldId id="268" r:id="rId6"/>
    <p:sldId id="266" r:id="rId7"/>
    <p:sldId id="264" r:id="rId8"/>
    <p:sldId id="273" r:id="rId9"/>
    <p:sldId id="274" r:id="rId10"/>
    <p:sldId id="275" r:id="rId11"/>
    <p:sldId id="276" r:id="rId12"/>
    <p:sldId id="277" r:id="rId13"/>
    <p:sldId id="269" r:id="rId14"/>
    <p:sldId id="279" r:id="rId15"/>
    <p:sldId id="281" r:id="rId16"/>
    <p:sldId id="280" r:id="rId17"/>
    <p:sldId id="263" r:id="rId18"/>
    <p:sldId id="270" r:id="rId19"/>
    <p:sldId id="271" r:id="rId20"/>
    <p:sldId id="282" r:id="rId21"/>
    <p:sldId id="272"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74" d="100"/>
          <a:sy n="74" d="100"/>
        </p:scale>
        <p:origin x="81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59328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39414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13660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899755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46088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914226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40968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137558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96132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618838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1/4/2020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357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13224" y="1105351"/>
            <a:ext cx="6353967" cy="3023981"/>
          </a:xfrm>
        </p:spPr>
        <p:txBody>
          <a:bodyPr anchor="b">
            <a:normAutofit/>
          </a:bodyPr>
          <a:lstStyle/>
          <a:p>
            <a:pPr algn="l"/>
            <a:r>
              <a:rPr lang="en-US" sz="4800" dirty="0">
                <a:solidFill>
                  <a:srgbClr val="FFFFFF"/>
                </a:solidFill>
                <a:cs typeface="Cordia New" panose="020B0502040204020203" pitchFamily="34" charset="-34"/>
              </a:rPr>
              <a:t>Intel</a:t>
            </a:r>
            <a:r>
              <a:rPr lang="en-US" sz="4800" baseline="30000" dirty="0">
                <a:solidFill>
                  <a:srgbClr val="FFFFFF"/>
                </a:solidFill>
                <a:cs typeface="Cordia New" panose="020B0502040204020203" pitchFamily="34" charset="-34"/>
              </a:rPr>
              <a:t>®</a:t>
            </a:r>
            <a:r>
              <a:rPr lang="en-US" sz="4800" dirty="0">
                <a:solidFill>
                  <a:srgbClr val="FFFFFF"/>
                </a:solidFill>
                <a:cs typeface="Cordia New" panose="020B0502040204020203" pitchFamily="34" charset="-34"/>
              </a:rPr>
              <a:t> Parallel Studio XE &amp; Quantum Espresso</a:t>
            </a:r>
          </a:p>
        </p:txBody>
      </p:sp>
      <p:sp>
        <p:nvSpPr>
          <p:cNvPr id="3" name="Content Placeholder 2"/>
          <p:cNvSpPr>
            <a:spLocks noGrp="1"/>
          </p:cNvSpPr>
          <p:nvPr>
            <p:ph type="subTitle" idx="1"/>
          </p:nvPr>
        </p:nvSpPr>
        <p:spPr>
          <a:xfrm>
            <a:off x="4713224" y="4297556"/>
            <a:ext cx="6353968" cy="1433391"/>
          </a:xfrm>
        </p:spPr>
        <p:txBody>
          <a:bodyPr anchor="t">
            <a:normAutofit/>
          </a:bodyPr>
          <a:lstStyle/>
          <a:p>
            <a:r>
              <a:rPr lang="en-IN" dirty="0">
                <a:solidFill>
                  <a:srgbClr val="FFFFFF"/>
                </a:solidFill>
              </a:rPr>
              <a:t>By – </a:t>
            </a:r>
            <a:r>
              <a:rPr lang="en-IN" dirty="0">
                <a:solidFill>
                  <a:srgbClr val="FFFFFF"/>
                </a:solidFill>
                <a:latin typeface="Consolas" panose="020B0609020204030204" pitchFamily="49" charset="0"/>
              </a:rPr>
              <a:t>return 0;</a:t>
            </a:r>
            <a:endParaRPr dirty="0">
              <a:solidFill>
                <a:srgbClr val="FFFFFF"/>
              </a:solidFill>
              <a:latin typeface="Consolas" panose="020B0609020204030204" pitchFamily="49" charset="0"/>
            </a:endParaRPr>
          </a:p>
        </p:txBody>
      </p:sp>
      <p:cxnSp>
        <p:nvCxnSpPr>
          <p:cNvPr id="15" name="Straight Connector 14">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29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6567" y="2287812"/>
            <a:ext cx="7155003" cy="4019099"/>
          </a:xfrm>
        </p:spPr>
      </p:pic>
    </p:spTree>
    <p:extLst>
      <p:ext uri="{BB962C8B-B14F-4D97-AF65-F5344CB8AC3E}">
        <p14:creationId xmlns:p14="http://schemas.microsoft.com/office/powerpoint/2010/main" val="1370810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6567" y="2287812"/>
            <a:ext cx="7155003" cy="4019099"/>
          </a:xfrm>
        </p:spPr>
      </p:pic>
    </p:spTree>
    <p:extLst>
      <p:ext uri="{BB962C8B-B14F-4D97-AF65-F5344CB8AC3E}">
        <p14:creationId xmlns:p14="http://schemas.microsoft.com/office/powerpoint/2010/main" val="220218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6567" y="2287813"/>
            <a:ext cx="7155003" cy="4019099"/>
          </a:xfrm>
        </p:spPr>
      </p:pic>
    </p:spTree>
    <p:extLst>
      <p:ext uri="{BB962C8B-B14F-4D97-AF65-F5344CB8AC3E}">
        <p14:creationId xmlns:p14="http://schemas.microsoft.com/office/powerpoint/2010/main" val="1153162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8" y="459317"/>
            <a:ext cx="4389120" cy="1749552"/>
          </a:xfrm>
        </p:spPr>
        <p:txBody>
          <a:bodyPr vert="horz" lIns="91440" tIns="45720" rIns="91440" bIns="45720" rtlCol="0">
            <a:normAutofit/>
          </a:bodyPr>
          <a:lstStyle/>
          <a:p>
            <a:r>
              <a:rPr lang="en-IN" sz="4400" dirty="0"/>
              <a:t>Intel</a:t>
            </a:r>
            <a:r>
              <a:rPr lang="en-IN" sz="4400" baseline="30000" dirty="0"/>
              <a:t>®</a:t>
            </a:r>
            <a:r>
              <a:rPr lang="en-US" sz="4400" kern="1200" cap="all" spc="200" baseline="0" dirty="0">
                <a:latin typeface="+mj-lt"/>
                <a:ea typeface="+mj-ea"/>
                <a:cs typeface="+mj-cs"/>
              </a:rPr>
              <a:t> Trace Analyzer And Collector</a:t>
            </a:r>
          </a:p>
        </p:txBody>
      </p:sp>
      <p:cxnSp>
        <p:nvCxnSpPr>
          <p:cNvPr id="12" name="Straight Connector 11">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8" y="2286000"/>
            <a:ext cx="4854157" cy="3931920"/>
          </a:xfrm>
        </p:spPr>
        <p:txBody>
          <a:bodyPr vert="horz" lIns="91440" tIns="45720" rIns="91440" bIns="45720" rtlCol="0">
            <a:noAutofit/>
          </a:bodyPr>
          <a:lstStyle/>
          <a:p>
            <a:r>
              <a:rPr lang="en-IN" sz="1700" dirty="0"/>
              <a:t>Intel® Trace Analyzer and Collector is a graphical tool combo for understanding MPI application behaviour, quickly finding bottlenecks, improving correctness, and achieving high performance for parallel cluster applications across their full runtime.</a:t>
            </a:r>
          </a:p>
          <a:p>
            <a:r>
              <a:rPr lang="en-IN" sz="1700" dirty="0"/>
              <a:t>Intel® Trace Collector is a tool for tracing MPI applications and enables you to collect statistics for your applications. It intercepts all MPI calls and generates traceries, that can be analysed with the Intel Trace Analyzer for understanding the application behaviour. Intel® Trace Analyzer provides powerful capabilities for visualizing and analysing the collected data. Intel Trace Collector can also trace non-MPI applications, like socket computer in distributed applications or serial programs.</a:t>
            </a:r>
          </a:p>
        </p:txBody>
      </p:sp>
      <p:pic>
        <p:nvPicPr>
          <p:cNvPr id="5" name="Picture 4">
            <a:extLst>
              <a:ext uri="{FF2B5EF4-FFF2-40B4-BE49-F238E27FC236}">
                <a16:creationId xmlns:a16="http://schemas.microsoft.com/office/drawing/2014/main" id="{6C31C765-10D1-4F55-9731-7EF10386D7F5}"/>
              </a:ext>
            </a:extLst>
          </p:cNvPr>
          <p:cNvPicPr>
            <a:picLocks noChangeAspect="1"/>
          </p:cNvPicPr>
          <p:nvPr/>
        </p:nvPicPr>
        <p:blipFill>
          <a:blip r:embed="rId3"/>
          <a:stretch>
            <a:fillRect/>
          </a:stretch>
        </p:blipFill>
        <p:spPr>
          <a:xfrm>
            <a:off x="7752172" y="2038721"/>
            <a:ext cx="2783650" cy="2783650"/>
          </a:xfrm>
          <a:prstGeom prst="rect">
            <a:avLst/>
          </a:prstGeom>
        </p:spPr>
      </p:pic>
    </p:spTree>
    <p:extLst>
      <p:ext uri="{BB962C8B-B14F-4D97-AF65-F5344CB8AC3E}">
        <p14:creationId xmlns:p14="http://schemas.microsoft.com/office/powerpoint/2010/main" val="4110137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9792" y="2287813"/>
            <a:ext cx="7148553" cy="4019099"/>
          </a:xfrm>
        </p:spPr>
      </p:pic>
    </p:spTree>
    <p:extLst>
      <p:ext uri="{BB962C8B-B14F-4D97-AF65-F5344CB8AC3E}">
        <p14:creationId xmlns:p14="http://schemas.microsoft.com/office/powerpoint/2010/main" val="166833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9792" y="2287813"/>
            <a:ext cx="7148553" cy="4019099"/>
          </a:xfrm>
        </p:spPr>
      </p:pic>
    </p:spTree>
    <p:extLst>
      <p:ext uri="{BB962C8B-B14F-4D97-AF65-F5344CB8AC3E}">
        <p14:creationId xmlns:p14="http://schemas.microsoft.com/office/powerpoint/2010/main" val="320176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9792" y="2287813"/>
            <a:ext cx="7148553" cy="4019099"/>
          </a:xfrm>
        </p:spPr>
      </p:pic>
    </p:spTree>
    <p:extLst>
      <p:ext uri="{BB962C8B-B14F-4D97-AF65-F5344CB8AC3E}">
        <p14:creationId xmlns:p14="http://schemas.microsoft.com/office/powerpoint/2010/main" val="300713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spc="200" dirty="0"/>
              <a:t>What is the difference</a:t>
            </a:r>
            <a:r>
              <a:rPr lang="en-US" sz="4400" kern="1200" cap="all" spc="200" baseline="0" dirty="0">
                <a:solidFill>
                  <a:schemeClr val="tx1">
                    <a:lumMod val="95000"/>
                    <a:lumOff val="5000"/>
                  </a:schemeClr>
                </a:solidFill>
                <a:latin typeface="+mj-lt"/>
                <a:ea typeface="+mj-ea"/>
                <a:cs typeface="+mj-cs"/>
              </a:rPr>
              <a:t>?</a:t>
            </a:r>
          </a:p>
        </p:txBody>
      </p:sp>
      <p:sp>
        <p:nvSpPr>
          <p:cNvPr id="3" name="Content Placeholder 2"/>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dirty="0">
                <a:solidFill>
                  <a:schemeClr val="tx1">
                    <a:lumMod val="95000"/>
                    <a:lumOff val="5000"/>
                  </a:schemeClr>
                </a:solidFill>
              </a:rPr>
              <a:t>Basics of when and which of the tools provided should be used to better optimize an application and/or mitigate bottlenecks in code.</a:t>
            </a:r>
          </a:p>
        </p:txBody>
      </p:sp>
      <p:cxnSp>
        <p:nvCxnSpPr>
          <p:cNvPr id="26" name="Straight Connector 25">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p:blipFill>
        <p:spPr>
          <a:xfrm>
            <a:off x="4175798" y="1220183"/>
            <a:ext cx="7855308" cy="4418610"/>
          </a:xfrm>
          <a:prstGeom prst="rect">
            <a:avLst/>
          </a:prstGeom>
        </p:spPr>
      </p:pic>
    </p:spTree>
    <p:extLst>
      <p:ext uri="{BB962C8B-B14F-4D97-AF65-F5344CB8AC3E}">
        <p14:creationId xmlns:p14="http://schemas.microsoft.com/office/powerpoint/2010/main" val="29192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805" y="640080"/>
            <a:ext cx="3378099" cy="3034857"/>
          </a:xfrm>
        </p:spPr>
        <p:txBody>
          <a:bodyPr vert="horz" lIns="91440" tIns="45720" rIns="91440" bIns="45720" rtlCol="0" anchor="b">
            <a:normAutofit/>
          </a:bodyPr>
          <a:lstStyle/>
          <a:p>
            <a:pPr algn="r"/>
            <a:r>
              <a:rPr lang="en-IN" sz="4400" dirty="0"/>
              <a:t>Quantum ESPRESSO</a:t>
            </a:r>
            <a:endParaRPr lang="en-US" sz="4400" kern="1200" cap="all" spc="200" baseline="0" dirty="0">
              <a:solidFill>
                <a:schemeClr val="tx1">
                  <a:lumMod val="95000"/>
                  <a:lumOff val="5000"/>
                </a:schemeClr>
              </a:solidFill>
              <a:latin typeface="+mj-lt"/>
              <a:ea typeface="+mj-ea"/>
              <a:cs typeface="+mj-cs"/>
            </a:endParaRPr>
          </a:p>
        </p:txBody>
      </p:sp>
      <p:sp>
        <p:nvSpPr>
          <p:cNvPr id="3" name="Content Placeholder 2"/>
          <p:cNvSpPr>
            <a:spLocks noGrp="1"/>
          </p:cNvSpPr>
          <p:nvPr>
            <p:ph idx="1"/>
          </p:nvPr>
        </p:nvSpPr>
        <p:spPr>
          <a:xfrm>
            <a:off x="636806" y="3849539"/>
            <a:ext cx="3378098" cy="2367405"/>
          </a:xfrm>
        </p:spPr>
        <p:txBody>
          <a:bodyPr vert="horz" lIns="91440" tIns="45720" rIns="91440" bIns="45720" rtlCol="0" anchor="t">
            <a:noAutofit/>
          </a:bodyPr>
          <a:lstStyle/>
          <a:p>
            <a:pPr marL="0" indent="0">
              <a:lnSpc>
                <a:spcPct val="100000"/>
              </a:lnSpc>
              <a:spcBef>
                <a:spcPts val="0"/>
              </a:spcBef>
              <a:buNone/>
            </a:pPr>
            <a:r>
              <a:rPr lang="en-US" sz="1800" dirty="0"/>
              <a:t>Quantum ESPRESSO is a suite for quantum chemistry methods of electronic-structure calculation and materials modeling. ESPRESSO is an acronym for </a:t>
            </a:r>
            <a:r>
              <a:rPr lang="en-US" sz="1800" dirty="0" err="1"/>
              <a:t>opEn</a:t>
            </a:r>
            <a:r>
              <a:rPr lang="en-US" sz="1800" dirty="0"/>
              <a:t>-Source Package for Research in Electronic Structure, Simulation, and Optimization.</a:t>
            </a:r>
            <a:endParaRPr lang="en-IN" sz="1800" dirty="0"/>
          </a:p>
        </p:txBody>
      </p:sp>
      <p:cxnSp>
        <p:nvCxnSpPr>
          <p:cNvPr id="19" name="Straight Connector 1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rcRect/>
          <a:stretch/>
        </p:blipFill>
        <p:spPr>
          <a:xfrm>
            <a:off x="4201892" y="1557769"/>
            <a:ext cx="7803120" cy="3743438"/>
          </a:xfrm>
          <a:prstGeom prst="rect">
            <a:avLst/>
          </a:prstGeom>
        </p:spPr>
      </p:pic>
    </p:spTree>
    <p:extLst>
      <p:ext uri="{BB962C8B-B14F-4D97-AF65-F5344CB8AC3E}">
        <p14:creationId xmlns:p14="http://schemas.microsoft.com/office/powerpoint/2010/main" val="138115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B5EE-FB60-43DB-BD9C-5CBECB031FC6}"/>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4FCC9845-E612-4FA6-A316-02A569FB6674}"/>
              </a:ext>
            </a:extLst>
          </p:cNvPr>
          <p:cNvSpPr>
            <a:spLocks noGrp="1"/>
          </p:cNvSpPr>
          <p:nvPr>
            <p:ph sz="half" idx="1"/>
          </p:nvPr>
        </p:nvSpPr>
        <p:spPr/>
        <p:txBody>
          <a:bodyPr>
            <a:normAutofit lnSpcReduction="10000"/>
          </a:bodyPr>
          <a:lstStyle/>
          <a:p>
            <a:pPr marL="0" indent="0">
              <a:buNone/>
            </a:pPr>
            <a:r>
              <a:rPr lang="en-IN" sz="1800" dirty="0"/>
              <a:t>We will be using the online installer package for Linux in this demo:</a:t>
            </a:r>
          </a:p>
          <a:p>
            <a:pPr marL="174625" indent="-174625">
              <a:buFont typeface="Arial" panose="020B0604020202020204" pitchFamily="34" charset="0"/>
              <a:buChar char="•"/>
            </a:pPr>
            <a:r>
              <a:rPr lang="en-US" sz="1800" dirty="0"/>
              <a:t>Make sure you have done a recent system install of a C &amp; Fortran compiler, that the compiler is in the system PATH and that it is up to date.</a:t>
            </a:r>
          </a:p>
          <a:p>
            <a:pPr marL="174625" indent="-174625">
              <a:buFont typeface="Arial" panose="020B0604020202020204" pitchFamily="34" charset="0"/>
              <a:buChar char="•"/>
            </a:pPr>
            <a:r>
              <a:rPr lang="en-US" sz="1800" dirty="0"/>
              <a:t>Prepare to run the configure script located at the top level of your installation archive using </a:t>
            </a:r>
            <a:r>
              <a:rPr lang="en-US" sz="1800" dirty="0">
                <a:latin typeface="Consolas" panose="020B0609020204030204" pitchFamily="49" charset="0"/>
              </a:rPr>
              <a:t>./configure</a:t>
            </a:r>
            <a:r>
              <a:rPr lang="en-US" sz="1800" dirty="0"/>
              <a:t> command</a:t>
            </a:r>
          </a:p>
          <a:p>
            <a:pPr marL="174625" indent="-174625">
              <a:buFont typeface="Arial" panose="020B0604020202020204" pitchFamily="34" charset="0"/>
              <a:buChar char="•"/>
            </a:pPr>
            <a:r>
              <a:rPr lang="en-US" sz="1800" dirty="0"/>
              <a:t>Add the necessary arguments to this configure  command. Example: For OpenMP executables, specify </a:t>
            </a:r>
            <a:r>
              <a:rPr lang="en-US" sz="1800" dirty="0">
                <a:latin typeface="Consolas" panose="020B0609020204030204" pitchFamily="49" charset="0"/>
              </a:rPr>
              <a:t>./configure -enable-</a:t>
            </a:r>
            <a:r>
              <a:rPr lang="en-US" sz="1800" dirty="0" err="1">
                <a:latin typeface="Consolas" panose="020B0609020204030204" pitchFamily="49" charset="0"/>
              </a:rPr>
              <a:t>openmp</a:t>
            </a:r>
            <a:r>
              <a:rPr lang="en-US" sz="1800" dirty="0"/>
              <a:t>.</a:t>
            </a:r>
          </a:p>
          <a:p>
            <a:pPr marL="174625" indent="-174625">
              <a:buFont typeface="Arial" panose="020B0604020202020204" pitchFamily="34" charset="0"/>
              <a:buChar char="•"/>
            </a:pPr>
            <a:r>
              <a:rPr lang="en-US" sz="1800" dirty="0"/>
              <a:t>Execute the command </a:t>
            </a:r>
            <a:r>
              <a:rPr lang="en-US" sz="1800" dirty="0">
                <a:latin typeface="Consolas" panose="020B0609020204030204" pitchFamily="49" charset="0"/>
              </a:rPr>
              <a:t>make all</a:t>
            </a:r>
            <a:r>
              <a:rPr lang="en-US" sz="1800" dirty="0"/>
              <a:t> to utilize the newly created make.inc file</a:t>
            </a:r>
          </a:p>
          <a:p>
            <a:pPr marL="174625" indent="-174625">
              <a:buFont typeface="Arial" panose="020B0604020202020204" pitchFamily="34" charset="0"/>
              <a:buChar char="•"/>
            </a:pPr>
            <a:endParaRPr lang="en-US" sz="1800" dirty="0"/>
          </a:p>
        </p:txBody>
      </p:sp>
      <p:pic>
        <p:nvPicPr>
          <p:cNvPr id="7" name="Content Placeholder 6" descr="A close up of text on a black background&#10;&#10;Description automatically generated">
            <a:extLst>
              <a:ext uri="{FF2B5EF4-FFF2-40B4-BE49-F238E27FC236}">
                <a16:creationId xmlns:a16="http://schemas.microsoft.com/office/drawing/2014/main" id="{80D1C6FA-DA15-48CC-AF0E-75DE9E25DCA9}"/>
              </a:ext>
            </a:extLst>
          </p:cNvPr>
          <p:cNvPicPr>
            <a:picLocks noGrp="1" noChangeAspect="1"/>
          </p:cNvPicPr>
          <p:nvPr>
            <p:ph sz="half" idx="2"/>
          </p:nvPr>
        </p:nvPicPr>
        <p:blipFill>
          <a:blip r:embed="rId2"/>
          <a:stretch>
            <a:fillRect/>
          </a:stretch>
        </p:blipFill>
        <p:spPr>
          <a:xfrm>
            <a:off x="5884164" y="2286000"/>
            <a:ext cx="5969494" cy="3130096"/>
          </a:xfrm>
        </p:spPr>
      </p:pic>
    </p:spTree>
    <p:extLst>
      <p:ext uri="{BB962C8B-B14F-4D97-AF65-F5344CB8AC3E}">
        <p14:creationId xmlns:p14="http://schemas.microsoft.com/office/powerpoint/2010/main" val="29181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Contents</a:t>
            </a:r>
          </a:p>
        </p:txBody>
      </p:sp>
      <p:sp>
        <p:nvSpPr>
          <p:cNvPr id="3" name="Content Placeholder 2"/>
          <p:cNvSpPr>
            <a:spLocks noGrp="1"/>
          </p:cNvSpPr>
          <p:nvPr>
            <p:ph type="body" idx="1"/>
          </p:nvPr>
        </p:nvSpPr>
        <p:spPr>
          <a:xfrm>
            <a:off x="4951048" y="804333"/>
            <a:ext cx="6306003" cy="5249334"/>
          </a:xfrm>
        </p:spPr>
        <p:txBody>
          <a:bodyPr anchor="ctr">
            <a:normAutofit/>
          </a:bodyPr>
          <a:lstStyle/>
          <a:p>
            <a:r>
              <a:rPr lang="en-IN" dirty="0"/>
              <a:t>Intel</a:t>
            </a:r>
            <a:r>
              <a:rPr lang="en-IN" baseline="30000" dirty="0"/>
              <a:t>®</a:t>
            </a:r>
            <a:r>
              <a:rPr lang="en-IN" dirty="0"/>
              <a:t> Parallel Studio XE</a:t>
            </a:r>
          </a:p>
          <a:p>
            <a:r>
              <a:rPr lang="en-US" dirty="0"/>
              <a:t>Intel</a:t>
            </a:r>
            <a:r>
              <a:rPr lang="en-IN" baseline="30000" dirty="0"/>
              <a:t>®</a:t>
            </a:r>
            <a:r>
              <a:rPr lang="en-US" dirty="0"/>
              <a:t> </a:t>
            </a:r>
            <a:r>
              <a:rPr lang="en-US" dirty="0" err="1"/>
              <a:t>VTune</a:t>
            </a:r>
            <a:r>
              <a:rPr lang="en-US" dirty="0"/>
              <a:t> Profiler</a:t>
            </a:r>
          </a:p>
          <a:p>
            <a:r>
              <a:rPr lang="en-IN" dirty="0"/>
              <a:t>Intel</a:t>
            </a:r>
            <a:r>
              <a:rPr lang="en-IN" baseline="30000" dirty="0"/>
              <a:t>®</a:t>
            </a:r>
            <a:r>
              <a:rPr lang="en-US" dirty="0"/>
              <a:t> Trace Analyzer and Collector</a:t>
            </a:r>
          </a:p>
          <a:p>
            <a:r>
              <a:rPr lang="en-US" dirty="0"/>
              <a:t>Quantum ESPRESSO</a:t>
            </a:r>
          </a:p>
        </p:txBody>
      </p:sp>
    </p:spTree>
    <p:extLst>
      <p:ext uri="{BB962C8B-B14F-4D97-AF65-F5344CB8AC3E}">
        <p14:creationId xmlns:p14="http://schemas.microsoft.com/office/powerpoint/2010/main" val="131854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FDF3-273E-46AE-BA00-8B4B6B4D1D53}"/>
              </a:ext>
            </a:extLst>
          </p:cNvPr>
          <p:cNvSpPr>
            <a:spLocks noGrp="1"/>
          </p:cNvSpPr>
          <p:nvPr>
            <p:ph type="title"/>
          </p:nvPr>
        </p:nvSpPr>
        <p:spPr/>
        <p:txBody>
          <a:bodyPr/>
          <a:lstStyle/>
          <a:p>
            <a:r>
              <a:rPr lang="en-IN" dirty="0"/>
              <a:t>Input, Pseudopotential &amp; Output files</a:t>
            </a:r>
          </a:p>
        </p:txBody>
      </p:sp>
      <p:sp>
        <p:nvSpPr>
          <p:cNvPr id="3" name="Content Placeholder 2">
            <a:extLst>
              <a:ext uri="{FF2B5EF4-FFF2-40B4-BE49-F238E27FC236}">
                <a16:creationId xmlns:a16="http://schemas.microsoft.com/office/drawing/2014/main" id="{DA33CFDF-7240-46D6-9F15-441F9887509C}"/>
              </a:ext>
            </a:extLst>
          </p:cNvPr>
          <p:cNvSpPr>
            <a:spLocks noGrp="1"/>
          </p:cNvSpPr>
          <p:nvPr>
            <p:ph sz="half" idx="1"/>
          </p:nvPr>
        </p:nvSpPr>
        <p:spPr>
          <a:xfrm>
            <a:off x="1024127" y="2286000"/>
            <a:ext cx="9720072" cy="4023360"/>
          </a:xfrm>
        </p:spPr>
        <p:txBody>
          <a:bodyPr>
            <a:normAutofit fontScale="92500" lnSpcReduction="10000"/>
          </a:bodyPr>
          <a:lstStyle/>
          <a:p>
            <a:r>
              <a:rPr lang="en-IN" dirty="0"/>
              <a:t>Cu.in file link: </a:t>
            </a:r>
            <a:r>
              <a:rPr lang="en-IN" dirty="0">
                <a:solidFill>
                  <a:srgbClr val="0070C0"/>
                </a:solidFill>
              </a:rPr>
              <a:t>https://drive.google.com/file/d/1_BLyHKM5CR9eNflWnNzUcgh-NoAlOraM/view?usp=sharing</a:t>
            </a:r>
          </a:p>
          <a:p>
            <a:r>
              <a:rPr lang="en-IN" dirty="0"/>
              <a:t>Cu.pbesol-dn-kjpaw_psl.1.0.0.UPF file link: </a:t>
            </a:r>
            <a:r>
              <a:rPr lang="en-IN" dirty="0">
                <a:solidFill>
                  <a:srgbClr val="0070C0"/>
                </a:solidFill>
              </a:rPr>
              <a:t>https://drive.google.com/file/d/1xrxUlJiV-z8i1JG-at18EAFqKW4JOCjQ/view?usp=sharing</a:t>
            </a:r>
          </a:p>
          <a:p>
            <a:r>
              <a:rPr lang="en-IN" dirty="0"/>
              <a:t>Cu1node.out file link: </a:t>
            </a:r>
            <a:r>
              <a:rPr lang="en-IN" dirty="0">
                <a:solidFill>
                  <a:srgbClr val="0070C0"/>
                </a:solidFill>
              </a:rPr>
              <a:t>https://drive.google.com/file/d/1vYQHszLOMZG4cv9Bvajc8TWgTK25XqbM/view?usp=sharing</a:t>
            </a:r>
          </a:p>
          <a:p>
            <a:r>
              <a:rPr lang="en-IN" dirty="0"/>
              <a:t>Cu8node.out file link: </a:t>
            </a:r>
            <a:r>
              <a:rPr lang="en-IN" dirty="0">
                <a:solidFill>
                  <a:srgbClr val="0070C0"/>
                </a:solidFill>
              </a:rPr>
              <a:t>https://drive.google.com/file/d/1VoM2bq2fqaRUon1lXh-jb6YAIcqSUHCH/view?usp=sharing</a:t>
            </a:r>
          </a:p>
          <a:p>
            <a:r>
              <a:rPr lang="en-IN" dirty="0"/>
              <a:t>Cu16node.out file link: </a:t>
            </a:r>
            <a:r>
              <a:rPr lang="en-IN" dirty="0">
                <a:solidFill>
                  <a:srgbClr val="0070C0"/>
                </a:solidFill>
              </a:rPr>
              <a:t>https://drive.google.com/file/d/13sojjNoQYXEQq9sfWspTK2HWSmRkQW8g/view?usp=sharing</a:t>
            </a:r>
          </a:p>
        </p:txBody>
      </p:sp>
    </p:spTree>
    <p:extLst>
      <p:ext uri="{BB962C8B-B14F-4D97-AF65-F5344CB8AC3E}">
        <p14:creationId xmlns:p14="http://schemas.microsoft.com/office/powerpoint/2010/main" val="240614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a:normAutofit/>
          </a:bodyPr>
          <a:lstStyle/>
          <a:p>
            <a:r>
              <a:rPr lang="en-US" dirty="0">
                <a:solidFill>
                  <a:srgbClr val="FFFFFF"/>
                </a:solidFill>
              </a:rPr>
              <a:t>Parallelization</a:t>
            </a:r>
          </a:p>
        </p:txBody>
      </p:sp>
      <p:cxnSp>
        <p:nvCxnSpPr>
          <p:cNvPr id="13" name="Straight Connector 1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2000" y="2286000"/>
            <a:ext cx="4626429" cy="3931920"/>
          </a:xfrm>
        </p:spPr>
        <p:txBody>
          <a:bodyPr>
            <a:normAutofit/>
          </a:bodyPr>
          <a:lstStyle/>
          <a:p>
            <a:r>
              <a:rPr lang="en-US" sz="2000" dirty="0">
                <a:solidFill>
                  <a:srgbClr val="FFFFFF"/>
                </a:solidFill>
              </a:rPr>
              <a:t>The program, written mainly in Fortran-90 with some parts in C or in Fortran-77, was built out of the merging and re-engineering of different independently-developed core packages, plus a set of packages, designed to be inter-operable with the core components, which allow the performance of more advanced tasks.</a:t>
            </a:r>
          </a:p>
        </p:txBody>
      </p:sp>
      <p:sp>
        <p:nvSpPr>
          <p:cNvPr id="6" name="TextBox 5">
            <a:extLst>
              <a:ext uri="{FF2B5EF4-FFF2-40B4-BE49-F238E27FC236}">
                <a16:creationId xmlns:a16="http://schemas.microsoft.com/office/drawing/2014/main" id="{FD5C96A7-9E42-4ADC-87DC-09213C113971}"/>
              </a:ext>
            </a:extLst>
          </p:cNvPr>
          <p:cNvSpPr txBox="1"/>
          <p:nvPr/>
        </p:nvSpPr>
        <p:spPr>
          <a:xfrm>
            <a:off x="6096001" y="2286000"/>
            <a:ext cx="5246914" cy="2585323"/>
          </a:xfrm>
          <a:prstGeom prst="rect">
            <a:avLst/>
          </a:prstGeom>
          <a:noFill/>
        </p:spPr>
        <p:txBody>
          <a:bodyPr wrap="square" rtlCol="0">
            <a:spAutoFit/>
          </a:bodyPr>
          <a:lstStyle/>
          <a:p>
            <a:r>
              <a:rPr lang="en-US" dirty="0"/>
              <a:t>The main components of the QUANTUM ESPRESSO distribution are designed to exploit the architecture of today’s supercomputers characterized by multiple levels and layers of inter-processor communication . The parallelization is achieved using both MPI and OpenMP parallelization, allowing the main codes of the distribution to run in parallel on most or all parallel machines with very good performance.</a:t>
            </a:r>
          </a:p>
          <a:p>
            <a:endParaRPr lang="en-IN" dirty="0"/>
          </a:p>
        </p:txBody>
      </p:sp>
    </p:spTree>
    <p:extLst>
      <p:ext uri="{BB962C8B-B14F-4D97-AF65-F5344CB8AC3E}">
        <p14:creationId xmlns:p14="http://schemas.microsoft.com/office/powerpoint/2010/main" val="349319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D065-216B-4FAD-928C-9A0503F7A112}"/>
              </a:ext>
            </a:extLst>
          </p:cNvPr>
          <p:cNvSpPr>
            <a:spLocks noGrp="1"/>
          </p:cNvSpPr>
          <p:nvPr>
            <p:ph type="ctrTitle"/>
          </p:nvPr>
        </p:nvSpPr>
        <p:spPr/>
        <p:txBody>
          <a:bodyPr>
            <a:normAutofit/>
          </a:bodyPr>
          <a:lstStyle/>
          <a:p>
            <a:r>
              <a:rPr lang="en-IN" sz="6000" dirty="0"/>
              <a:t>Thank You</a:t>
            </a:r>
          </a:p>
        </p:txBody>
      </p:sp>
      <p:sp>
        <p:nvSpPr>
          <p:cNvPr id="3" name="Subtitle 2">
            <a:extLst>
              <a:ext uri="{FF2B5EF4-FFF2-40B4-BE49-F238E27FC236}">
                <a16:creationId xmlns:a16="http://schemas.microsoft.com/office/drawing/2014/main" id="{EEBA3EB5-B1F4-444B-9CE9-15EAEF6CF57F}"/>
              </a:ext>
            </a:extLst>
          </p:cNvPr>
          <p:cNvSpPr>
            <a:spLocks noGrp="1"/>
          </p:cNvSpPr>
          <p:nvPr>
            <p:ph type="subTitle" idx="1"/>
          </p:nvPr>
        </p:nvSpPr>
        <p:spPr/>
        <p:txBody>
          <a:bodyPr/>
          <a:lstStyle/>
          <a:p>
            <a:r>
              <a:rPr lang="en-IN" dirty="0"/>
              <a:t>By – </a:t>
            </a:r>
            <a:r>
              <a:rPr lang="en-IN" dirty="0">
                <a:latin typeface="Consolas" panose="020B0609020204030204" pitchFamily="49" charset="0"/>
              </a:rPr>
              <a:t>return 0;</a:t>
            </a:r>
          </a:p>
        </p:txBody>
      </p:sp>
    </p:spTree>
    <p:extLst>
      <p:ext uri="{BB962C8B-B14F-4D97-AF65-F5344CB8AC3E}">
        <p14:creationId xmlns:p14="http://schemas.microsoft.com/office/powerpoint/2010/main" val="40136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805" y="640080"/>
            <a:ext cx="3378099" cy="3034857"/>
          </a:xfrm>
        </p:spPr>
        <p:txBody>
          <a:bodyPr vert="horz" lIns="91440" tIns="45720" rIns="91440" bIns="45720" rtlCol="0" anchor="b">
            <a:normAutofit/>
          </a:bodyPr>
          <a:lstStyle/>
          <a:p>
            <a:pPr algn="r"/>
            <a:r>
              <a:rPr lang="en-IN" sz="4400" dirty="0"/>
              <a:t>Intel</a:t>
            </a:r>
            <a:r>
              <a:rPr lang="en-IN" sz="4400" baseline="30000" dirty="0"/>
              <a:t>®</a:t>
            </a:r>
            <a:r>
              <a:rPr lang="en-US" sz="4400" kern="1200" cap="all" spc="200" baseline="0" dirty="0">
                <a:solidFill>
                  <a:schemeClr val="tx1">
                    <a:lumMod val="95000"/>
                    <a:lumOff val="5000"/>
                  </a:schemeClr>
                </a:solidFill>
                <a:latin typeface="+mj-lt"/>
                <a:ea typeface="+mj-ea"/>
                <a:cs typeface="+mj-cs"/>
              </a:rPr>
              <a:t> Parallel studio XE</a:t>
            </a:r>
          </a:p>
        </p:txBody>
      </p:sp>
      <p:sp>
        <p:nvSpPr>
          <p:cNvPr id="3" name="Content Placeholder 2"/>
          <p:cNvSpPr>
            <a:spLocks noGrp="1"/>
          </p:cNvSpPr>
          <p:nvPr>
            <p:ph idx="1"/>
          </p:nvPr>
        </p:nvSpPr>
        <p:spPr>
          <a:xfrm>
            <a:off x="636806" y="3849539"/>
            <a:ext cx="3378098" cy="2367405"/>
          </a:xfrm>
        </p:spPr>
        <p:txBody>
          <a:bodyPr vert="horz" lIns="91440" tIns="45720" rIns="91440" bIns="45720" rtlCol="0" anchor="t">
            <a:normAutofit/>
          </a:bodyPr>
          <a:lstStyle/>
          <a:p>
            <a:pPr marL="0" indent="0">
              <a:lnSpc>
                <a:spcPct val="100000"/>
              </a:lnSpc>
              <a:spcBef>
                <a:spcPts val="0"/>
              </a:spcBef>
              <a:buNone/>
            </a:pPr>
            <a:r>
              <a:rPr lang="en-IN" sz="1800" dirty="0"/>
              <a:t>Intel</a:t>
            </a:r>
            <a:r>
              <a:rPr lang="en-IN" sz="1800" baseline="30000" dirty="0"/>
              <a:t>®</a:t>
            </a:r>
            <a:r>
              <a:rPr lang="en-IN" sz="1800" dirty="0"/>
              <a:t> Parallel Studio XE is a comprehensive tool suite of software development tools, developed by Intel, for compiling applications, optimizing performance and native code development in C++ and Fortran for parallel computing.</a:t>
            </a:r>
          </a:p>
        </p:txBody>
      </p:sp>
      <p:cxnSp>
        <p:nvCxnSpPr>
          <p:cNvPr id="19" name="Straight Connector 1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rcRect/>
          <a:stretch/>
        </p:blipFill>
        <p:spPr>
          <a:xfrm>
            <a:off x="5960257" y="729520"/>
            <a:ext cx="4286390" cy="5399936"/>
          </a:xfrm>
          <a:prstGeom prst="rect">
            <a:avLst/>
          </a:prstGeom>
        </p:spPr>
      </p:pic>
    </p:spTree>
    <p:extLst>
      <p:ext uri="{BB962C8B-B14F-4D97-AF65-F5344CB8AC3E}">
        <p14:creationId xmlns:p14="http://schemas.microsoft.com/office/powerpoint/2010/main" val="2945909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a:normAutofit/>
          </a:bodyPr>
          <a:lstStyle/>
          <a:p>
            <a:r>
              <a:rPr lang="en-US" dirty="0">
                <a:solidFill>
                  <a:srgbClr val="FFFFFF"/>
                </a:solidFill>
              </a:rPr>
              <a:t>What does it include?</a:t>
            </a:r>
          </a:p>
        </p:txBody>
      </p:sp>
      <p:cxnSp>
        <p:nvCxnSpPr>
          <p:cNvPr id="13" name="Straight Connector 1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9" y="2286000"/>
            <a:ext cx="3791711" cy="3931920"/>
          </a:xfrm>
        </p:spPr>
        <p:txBody>
          <a:bodyPr>
            <a:normAutofit lnSpcReduction="10000"/>
          </a:bodyPr>
          <a:lstStyle/>
          <a:p>
            <a:r>
              <a:rPr lang="en-US" sz="1800" dirty="0">
                <a:solidFill>
                  <a:srgbClr val="FFFFFF"/>
                </a:solidFill>
              </a:rPr>
              <a:t>The tools in your Intel® Parallel Studio XE suite combines industry-leading compilers, numerical libraries, performance profilers, and cluster tools to help you develop high-performance parallel code and accelerate workloads across enterprise, cloud, high-performance computing (HPC), and AI applications. The tools and libraries in each Intel® Parallel Studio XE suite were developed to make it simpler to build and modernize code with the latest techniques in vectorization, multithreading, </a:t>
            </a:r>
            <a:r>
              <a:rPr lang="en-US" sz="1800" dirty="0" err="1">
                <a:solidFill>
                  <a:srgbClr val="FFFFFF"/>
                </a:solidFill>
              </a:rPr>
              <a:t>multinode</a:t>
            </a:r>
            <a:r>
              <a:rPr lang="en-US" sz="1800" dirty="0">
                <a:solidFill>
                  <a:srgbClr val="FFFFFF"/>
                </a:solidFill>
              </a:rPr>
              <a:t> parallelization, and memory optimization.</a:t>
            </a:r>
          </a:p>
        </p:txBody>
      </p:sp>
      <p:sp>
        <p:nvSpPr>
          <p:cNvPr id="6" name="TextBox 5">
            <a:extLst>
              <a:ext uri="{FF2B5EF4-FFF2-40B4-BE49-F238E27FC236}">
                <a16:creationId xmlns:a16="http://schemas.microsoft.com/office/drawing/2014/main" id="{FD5C96A7-9E42-4ADC-87DC-09213C113971}"/>
              </a:ext>
            </a:extLst>
          </p:cNvPr>
          <p:cNvSpPr txBox="1"/>
          <p:nvPr/>
        </p:nvSpPr>
        <p:spPr>
          <a:xfrm>
            <a:off x="5839969" y="826324"/>
            <a:ext cx="5602657" cy="4524315"/>
          </a:xfrm>
          <a:prstGeom prst="rect">
            <a:avLst/>
          </a:prstGeom>
          <a:noFill/>
        </p:spPr>
        <p:txBody>
          <a:bodyPr wrap="square" rtlCol="0">
            <a:spAutoFit/>
          </a:bodyPr>
          <a:lstStyle/>
          <a:p>
            <a:r>
              <a:rPr lang="en-US" dirty="0"/>
              <a:t>Parallel Studio is composed of several component parts, some of the most prominent include:</a:t>
            </a:r>
          </a:p>
          <a:p>
            <a:endParaRPr lang="en-US" dirty="0"/>
          </a:p>
          <a:p>
            <a:pPr marL="285750" indent="-285750">
              <a:buFont typeface="Arial" panose="020B0604020202020204" pitchFamily="34" charset="0"/>
              <a:buChar char="•"/>
            </a:pPr>
            <a:r>
              <a:rPr lang="en-US" b="1" dirty="0"/>
              <a:t>Intel C++ Compiler with OpenMP</a:t>
            </a:r>
          </a:p>
          <a:p>
            <a:pPr marL="285750" indent="-285750">
              <a:buFont typeface="Arial" panose="020B0604020202020204" pitchFamily="34" charset="0"/>
              <a:buChar char="•"/>
            </a:pPr>
            <a:r>
              <a:rPr lang="en-US" dirty="0"/>
              <a:t>Intel Fortran Compiler with OpenMP</a:t>
            </a:r>
          </a:p>
          <a:p>
            <a:pPr marL="285750" indent="-285750">
              <a:buFont typeface="Arial" panose="020B0604020202020204" pitchFamily="34" charset="0"/>
              <a:buChar char="•"/>
            </a:pPr>
            <a:r>
              <a:rPr lang="en-US" dirty="0"/>
              <a:t>Integrated Performance Primitives (IPP)</a:t>
            </a:r>
          </a:p>
          <a:p>
            <a:pPr marL="285750" indent="-285750">
              <a:buFont typeface="Arial" panose="020B0604020202020204" pitchFamily="34" charset="0"/>
              <a:buChar char="•"/>
            </a:pPr>
            <a:r>
              <a:rPr lang="en-US" dirty="0"/>
              <a:t>Math Kernel Library (MKL)</a:t>
            </a:r>
          </a:p>
          <a:p>
            <a:pPr marL="285750" indent="-285750">
              <a:buFont typeface="Arial" panose="020B0604020202020204" pitchFamily="34" charset="0"/>
              <a:buChar char="•"/>
            </a:pPr>
            <a:r>
              <a:rPr lang="en-US" dirty="0"/>
              <a:t>Threading Building Blocks (TBB)</a:t>
            </a:r>
          </a:p>
          <a:p>
            <a:pPr marL="285750" indent="-285750">
              <a:buFont typeface="Arial" panose="020B0604020202020204" pitchFamily="34" charset="0"/>
              <a:buChar char="•"/>
            </a:pPr>
            <a:r>
              <a:rPr lang="en-US" dirty="0"/>
              <a:t>Data Analytics Acceleration Library (DAAL)</a:t>
            </a:r>
          </a:p>
          <a:p>
            <a:pPr marL="285750" indent="-285750">
              <a:buFont typeface="Arial" panose="020B0604020202020204" pitchFamily="34" charset="0"/>
              <a:buChar char="•"/>
            </a:pPr>
            <a:r>
              <a:rPr lang="en-US" dirty="0"/>
              <a:t>Intel Advisor</a:t>
            </a:r>
          </a:p>
          <a:p>
            <a:pPr marL="285750" indent="-285750">
              <a:buFont typeface="Arial" panose="020B0604020202020204" pitchFamily="34" charset="0"/>
              <a:buChar char="•"/>
            </a:pPr>
            <a:r>
              <a:rPr lang="en-US" b="1" dirty="0"/>
              <a:t>Intel </a:t>
            </a:r>
            <a:r>
              <a:rPr lang="en-US" b="1" dirty="0" err="1"/>
              <a:t>VTune</a:t>
            </a:r>
            <a:r>
              <a:rPr lang="en-US" b="1" dirty="0"/>
              <a:t> Profiler</a:t>
            </a:r>
          </a:p>
          <a:p>
            <a:pPr marL="285750" indent="-285750">
              <a:buFont typeface="Arial" panose="020B0604020202020204" pitchFamily="34" charset="0"/>
              <a:buChar char="•"/>
            </a:pPr>
            <a:r>
              <a:rPr lang="en-US" dirty="0"/>
              <a:t>Intel Inspector</a:t>
            </a:r>
          </a:p>
          <a:p>
            <a:pPr marL="285750" indent="-285750">
              <a:buFont typeface="Arial" panose="020B0604020202020204" pitchFamily="34" charset="0"/>
              <a:buChar char="•"/>
            </a:pPr>
            <a:r>
              <a:rPr lang="en-US" dirty="0"/>
              <a:t>Intel MPI Library</a:t>
            </a:r>
          </a:p>
          <a:p>
            <a:pPr marL="285750" indent="-285750">
              <a:buFont typeface="Arial" panose="020B0604020202020204" pitchFamily="34" charset="0"/>
              <a:buChar char="•"/>
            </a:pPr>
            <a:r>
              <a:rPr lang="en-US" b="1" dirty="0"/>
              <a:t>Intel Trace Analyzer and Collector</a:t>
            </a:r>
          </a:p>
          <a:p>
            <a:pPr marL="285750" indent="-285750">
              <a:buFont typeface="Arial" panose="020B0604020202020204" pitchFamily="34" charset="0"/>
              <a:buChar char="•"/>
            </a:pPr>
            <a:r>
              <a:rPr lang="en-US" dirty="0"/>
              <a:t>Intel Cluster Checker</a:t>
            </a:r>
          </a:p>
          <a:p>
            <a:pPr marL="285750" indent="-285750">
              <a:buFont typeface="Arial" panose="020B0604020202020204" pitchFamily="34" charset="0"/>
              <a:buChar char="•"/>
            </a:pPr>
            <a:r>
              <a:rPr lang="en-US" dirty="0"/>
              <a:t>Intel Distribution for Python</a:t>
            </a:r>
            <a:endParaRPr lang="en-IN" dirty="0"/>
          </a:p>
        </p:txBody>
      </p:sp>
    </p:spTree>
    <p:extLst>
      <p:ext uri="{BB962C8B-B14F-4D97-AF65-F5344CB8AC3E}">
        <p14:creationId xmlns:p14="http://schemas.microsoft.com/office/powerpoint/2010/main" val="365656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B5EE-FB60-43DB-BD9C-5CBECB031FC6}"/>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4FCC9845-E612-4FA6-A316-02A569FB6674}"/>
              </a:ext>
            </a:extLst>
          </p:cNvPr>
          <p:cNvSpPr>
            <a:spLocks noGrp="1"/>
          </p:cNvSpPr>
          <p:nvPr>
            <p:ph sz="half" idx="1"/>
          </p:nvPr>
        </p:nvSpPr>
        <p:spPr/>
        <p:txBody>
          <a:bodyPr>
            <a:normAutofit fontScale="92500" lnSpcReduction="20000"/>
          </a:bodyPr>
          <a:lstStyle/>
          <a:p>
            <a:pPr marL="0" indent="0">
              <a:buNone/>
            </a:pPr>
            <a:r>
              <a:rPr lang="en-IN" sz="1800" dirty="0"/>
              <a:t>We will be using the online installer package for Linux in this demo:</a:t>
            </a:r>
          </a:p>
          <a:p>
            <a:pPr marL="174625" indent="-174625">
              <a:buFont typeface="Arial" panose="020B0604020202020204" pitchFamily="34" charset="0"/>
              <a:buChar char="•"/>
            </a:pPr>
            <a:r>
              <a:rPr lang="en-US" sz="1800" dirty="0"/>
              <a:t>Run the install_GUI.sh script located at the top level of your installation archive. Read and accept the terms of the End User License Agreement (EULA) by selecting the corresponding radio button. Click the Next button to continue.</a:t>
            </a:r>
          </a:p>
          <a:p>
            <a:pPr marL="174625" indent="-174625">
              <a:buFont typeface="Arial" panose="020B0604020202020204" pitchFamily="34" charset="0"/>
              <a:buChar char="•"/>
            </a:pPr>
            <a:r>
              <a:rPr lang="en-US" sz="1800" dirty="0"/>
              <a:t>Choose whether you want to participate in the Intel</a:t>
            </a:r>
            <a:r>
              <a:rPr lang="en-US" sz="1800" baseline="30000" dirty="0"/>
              <a:t>®</a:t>
            </a:r>
            <a:r>
              <a:rPr lang="en-US" sz="1800" dirty="0"/>
              <a:t> Software Improvement Program.</a:t>
            </a:r>
          </a:p>
          <a:p>
            <a:pPr marL="174625" indent="-174625">
              <a:buFont typeface="Arial" panose="020B0604020202020204" pitchFamily="34" charset="0"/>
              <a:buChar char="•"/>
            </a:pPr>
            <a:r>
              <a:rPr lang="en-US" sz="1800" dirty="0"/>
              <a:t>Review the Prerequisites dialog box to see whether your system is properly configured for the installation. You can proceed if you are missing optional prerequisites but, if you are missing any critical prerequisites, you need to fix them before you can continue. When you are done, click the Next button.</a:t>
            </a:r>
          </a:p>
          <a:p>
            <a:pPr marL="0" indent="0">
              <a:buNone/>
            </a:pPr>
            <a:r>
              <a:rPr lang="en-US" sz="1800" dirty="0"/>
              <a:t>(You are required to select </a:t>
            </a:r>
            <a:r>
              <a:rPr lang="en-US" sz="1800" dirty="0" err="1"/>
              <a:t>VTune</a:t>
            </a:r>
            <a:r>
              <a:rPr lang="en-US" sz="1800" dirty="0"/>
              <a:t>, ITAC and Advisor)</a:t>
            </a:r>
          </a:p>
        </p:txBody>
      </p:sp>
      <p:sp>
        <p:nvSpPr>
          <p:cNvPr id="4" name="Content Placeholder 3">
            <a:extLst>
              <a:ext uri="{FF2B5EF4-FFF2-40B4-BE49-F238E27FC236}">
                <a16:creationId xmlns:a16="http://schemas.microsoft.com/office/drawing/2014/main" id="{63E7BB23-31B0-4CEC-BA35-D713A48D6AAD}"/>
              </a:ext>
            </a:extLst>
          </p:cNvPr>
          <p:cNvSpPr>
            <a:spLocks noGrp="1"/>
          </p:cNvSpPr>
          <p:nvPr>
            <p:ph sz="half" idx="2"/>
          </p:nvPr>
        </p:nvSpPr>
        <p:spPr/>
        <p:txBody>
          <a:bodyPr>
            <a:normAutofit fontScale="92500" lnSpcReduction="20000"/>
          </a:bodyPr>
          <a:lstStyle/>
          <a:p>
            <a:pPr marL="174625" indent="-174625">
              <a:buFont typeface="Arial" panose="020B0604020202020204" pitchFamily="34" charset="0"/>
              <a:buChar char="•"/>
            </a:pPr>
            <a:r>
              <a:rPr lang="en-US" sz="1800" dirty="0"/>
              <a:t>Choose one of the activation options by selecting the corresponding radio button - Use existing license, use serial number to activate and install or choose alternative activation for offline activation. When done, click Next to continue.</a:t>
            </a:r>
          </a:p>
          <a:p>
            <a:pPr marL="174625" indent="-174625">
              <a:buFont typeface="Arial" panose="020B0604020202020204" pitchFamily="34" charset="0"/>
              <a:buChar char="•"/>
            </a:pPr>
            <a:r>
              <a:rPr lang="en-US" sz="1800" dirty="0"/>
              <a:t>Review the Installation Summary to see whether the selected installation options meet your needs. To proceed with the installation, click the Install button.</a:t>
            </a:r>
          </a:p>
          <a:p>
            <a:pPr marL="174625" indent="-174625">
              <a:buFont typeface="Arial" panose="020B0604020202020204" pitchFamily="34" charset="0"/>
              <a:buChar char="•"/>
            </a:pPr>
            <a:r>
              <a:rPr lang="en-US" sz="1800" dirty="0"/>
              <a:t>If applicable, review the list of the open-source components to be installed with this product. The Installation of Open Source Components dialog box displays your selection.</a:t>
            </a:r>
          </a:p>
          <a:p>
            <a:pPr marL="174625" indent="-174625">
              <a:buFont typeface="Arial" panose="020B0604020202020204" pitchFamily="34" charset="0"/>
              <a:buChar char="•"/>
            </a:pPr>
            <a:r>
              <a:rPr lang="en-US" sz="1800" dirty="0"/>
              <a:t>Click Next to start the installation. When all the selected components are installed, the Complete window is displayed.</a:t>
            </a:r>
          </a:p>
        </p:txBody>
      </p:sp>
    </p:spTree>
    <p:extLst>
      <p:ext uri="{BB962C8B-B14F-4D97-AF65-F5344CB8AC3E}">
        <p14:creationId xmlns:p14="http://schemas.microsoft.com/office/powerpoint/2010/main" val="343539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8" y="459317"/>
            <a:ext cx="4389120" cy="1749552"/>
          </a:xfrm>
        </p:spPr>
        <p:txBody>
          <a:bodyPr vert="horz" lIns="91440" tIns="45720" rIns="91440" bIns="45720" rtlCol="0">
            <a:normAutofit/>
          </a:bodyPr>
          <a:lstStyle/>
          <a:p>
            <a:r>
              <a:rPr lang="en-IN" sz="4400"/>
              <a:t>Intel</a:t>
            </a:r>
            <a:r>
              <a:rPr lang="en-IN" sz="4400" baseline="30000"/>
              <a:t>®</a:t>
            </a:r>
            <a:r>
              <a:rPr lang="en-US" sz="4400" kern="1200" cap="all" spc="200" baseline="0">
                <a:latin typeface="+mj-lt"/>
                <a:ea typeface="+mj-ea"/>
                <a:cs typeface="+mj-cs"/>
              </a:rPr>
              <a:t> Vtune Profiler</a:t>
            </a:r>
          </a:p>
        </p:txBody>
      </p:sp>
      <p:cxnSp>
        <p:nvCxnSpPr>
          <p:cNvPr id="12" name="Straight Connector 11">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9" y="2286000"/>
            <a:ext cx="4389120" cy="3931920"/>
          </a:xfrm>
        </p:spPr>
        <p:txBody>
          <a:bodyPr vert="horz" lIns="91440" tIns="45720" rIns="91440" bIns="45720" rtlCol="0">
            <a:normAutofit/>
          </a:bodyPr>
          <a:lstStyle/>
          <a:p>
            <a:pPr marL="0" indent="0">
              <a:spcBef>
                <a:spcPts val="0"/>
              </a:spcBef>
              <a:buNone/>
            </a:pPr>
            <a:r>
              <a:rPr lang="en-US" sz="1800" dirty="0"/>
              <a:t>Intel </a:t>
            </a:r>
            <a:r>
              <a:rPr lang="en-US" sz="1800" dirty="0" err="1"/>
              <a:t>VTune</a:t>
            </a:r>
            <a:r>
              <a:rPr lang="en-US" sz="1800" dirty="0"/>
              <a:t> Performance Analyzer is a profiling tool for software performance analysis for C, C++, and Fortran code which detects performance bottlenecks (hotspots) in an application by identifying where in the code, time is being spent. It is targeted for users developing sequential and multithreaded applications on 32 and 64-bit </a:t>
            </a:r>
            <a:r>
              <a:rPr lang="en-US" sz="1800" dirty="0" err="1"/>
              <a:t>x86</a:t>
            </a:r>
            <a:r>
              <a:rPr lang="en-US" sz="1800" dirty="0"/>
              <a:t> based machines and helps you </a:t>
            </a:r>
            <a:r>
              <a:rPr lang="en-US" sz="1800" dirty="0" err="1"/>
              <a:t>analyse</a:t>
            </a:r>
            <a:r>
              <a:rPr lang="en-US" sz="1800" dirty="0"/>
              <a:t> the algorithm choices and identify where and how an application can benefit from available hardware resources thus helping in optimizing software.</a:t>
            </a:r>
            <a:endParaRPr lang="en-IN" sz="1800" dirty="0"/>
          </a:p>
        </p:txBody>
      </p:sp>
      <p:pic>
        <p:nvPicPr>
          <p:cNvPr id="5" name="Picture 4">
            <a:extLst>
              <a:ext uri="{FF2B5EF4-FFF2-40B4-BE49-F238E27FC236}">
                <a16:creationId xmlns:a16="http://schemas.microsoft.com/office/drawing/2014/main" id="{6C31C765-10D1-4F55-9731-7EF10386D7F5}"/>
              </a:ext>
            </a:extLst>
          </p:cNvPr>
          <p:cNvPicPr>
            <a:picLocks noChangeAspect="1"/>
          </p:cNvPicPr>
          <p:nvPr/>
        </p:nvPicPr>
        <p:blipFill>
          <a:blip r:embed="rId3"/>
          <a:stretch>
            <a:fillRect/>
          </a:stretch>
        </p:blipFill>
        <p:spPr>
          <a:xfrm>
            <a:off x="7752172" y="2038721"/>
            <a:ext cx="2783650" cy="2783650"/>
          </a:xfrm>
          <a:prstGeom prst="rect">
            <a:avLst/>
          </a:prstGeom>
        </p:spPr>
      </p:pic>
    </p:spTree>
    <p:extLst>
      <p:ext uri="{BB962C8B-B14F-4D97-AF65-F5344CB8AC3E}">
        <p14:creationId xmlns:p14="http://schemas.microsoft.com/office/powerpoint/2010/main" val="4255826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0"/>
            <a:ext cx="3391900" cy="6053667"/>
          </a:xfrm>
        </p:spPr>
        <p:txBody>
          <a:bodyPr>
            <a:normAutofit/>
          </a:bodyPr>
          <a:lstStyle/>
          <a:p>
            <a:pPr algn="r"/>
            <a:r>
              <a:rPr lang="en-US" dirty="0">
                <a:solidFill>
                  <a:srgbClr val="FFFFFF"/>
                </a:solidFill>
              </a:rPr>
              <a:t>Code </a:t>
            </a:r>
            <a:r>
              <a:rPr lang="en-US" dirty="0" err="1">
                <a:solidFill>
                  <a:srgbClr val="FFFFFF"/>
                </a:solidFill>
              </a:rPr>
              <a:t>Optimisation</a:t>
            </a:r>
            <a:br>
              <a:rPr lang="en-US" dirty="0">
                <a:solidFill>
                  <a:srgbClr val="FFFFFF"/>
                </a:solidFill>
              </a:rPr>
            </a:br>
            <a:br>
              <a:rPr lang="en-US" dirty="0">
                <a:solidFill>
                  <a:srgbClr val="FFFFFF"/>
                </a:solidFill>
              </a:rPr>
            </a:br>
            <a:r>
              <a:rPr lang="en-US" dirty="0">
                <a:solidFill>
                  <a:srgbClr val="FFFFFF"/>
                </a:solidFill>
              </a:rPr>
              <a:t>Features</a:t>
            </a:r>
            <a:br>
              <a:rPr lang="en-US" dirty="0">
                <a:solidFill>
                  <a:srgbClr val="FFFFFF"/>
                </a:solidFill>
              </a:rPr>
            </a:br>
            <a:br>
              <a:rPr lang="en-US" dirty="0">
                <a:solidFill>
                  <a:srgbClr val="FFFFFF"/>
                </a:solidFill>
              </a:rPr>
            </a:br>
            <a:br>
              <a:rPr lang="en-US" dirty="0">
                <a:solidFill>
                  <a:srgbClr val="FFFFFF"/>
                </a:solidFill>
              </a:rPr>
            </a:br>
            <a:br>
              <a:rPr lang="en-US" dirty="0">
                <a:solidFill>
                  <a:srgbClr val="FFFFFF"/>
                </a:solidFill>
              </a:rPr>
            </a:br>
            <a:endParaRPr lang="en-US" dirty="0">
              <a:solidFill>
                <a:srgbClr val="FFFFFF"/>
              </a:solidFill>
            </a:endParaRPr>
          </a:p>
        </p:txBody>
      </p:sp>
      <p:sp>
        <p:nvSpPr>
          <p:cNvPr id="3" name="Content Placeholder 2"/>
          <p:cNvSpPr>
            <a:spLocks noGrp="1"/>
          </p:cNvSpPr>
          <p:nvPr>
            <p:ph idx="1"/>
          </p:nvPr>
        </p:nvSpPr>
        <p:spPr>
          <a:xfrm>
            <a:off x="4951048" y="533400"/>
            <a:ext cx="6306003" cy="5791200"/>
          </a:xfrm>
        </p:spPr>
        <p:txBody>
          <a:bodyPr anchor="ctr">
            <a:noAutofit/>
          </a:bodyPr>
          <a:lstStyle/>
          <a:p>
            <a:pPr marL="0" indent="0">
              <a:buNone/>
            </a:pPr>
            <a:r>
              <a:rPr lang="en-US" sz="1600" dirty="0" err="1"/>
              <a:t>VTune</a:t>
            </a:r>
            <a:r>
              <a:rPr lang="en-US" sz="1600" dirty="0"/>
              <a:t> Profiler assists in various kinds of code profiling including stack sampling, thread profiling and hardware event sampling. The profiler result consists of details such as time spent in each sub routine which can be drilled down to the instruction level. The time taken by the instructions are indicative of any stalls in the pipeline during instruction execution. The tool can be also used to analyze thread and storage performance.</a:t>
            </a:r>
          </a:p>
          <a:p>
            <a:pPr marL="0" indent="0">
              <a:spcBef>
                <a:spcPts val="600"/>
              </a:spcBef>
              <a:buNone/>
            </a:pPr>
            <a:endParaRPr lang="en-IN" sz="1600" dirty="0"/>
          </a:p>
          <a:p>
            <a:pPr marL="0" indent="0">
              <a:spcBef>
                <a:spcPts val="600"/>
              </a:spcBef>
              <a:buNone/>
            </a:pPr>
            <a:r>
              <a:rPr lang="en-IN" sz="1600" dirty="0"/>
              <a:t>Software sampling - Gives both the locations where time is spent, and the call stack used.</a:t>
            </a:r>
          </a:p>
          <a:p>
            <a:pPr marL="0" indent="0">
              <a:spcBef>
                <a:spcPts val="600"/>
              </a:spcBef>
              <a:buNone/>
            </a:pPr>
            <a:r>
              <a:rPr lang="en-IN" sz="1600" dirty="0"/>
              <a:t>Locks and waits analysis - Finds long synchronization waits that occur when cores are underutilized.</a:t>
            </a:r>
          </a:p>
          <a:p>
            <a:pPr marL="0" indent="0">
              <a:spcBef>
                <a:spcPts val="600"/>
              </a:spcBef>
              <a:buNone/>
            </a:pPr>
            <a:r>
              <a:rPr lang="en-IN" sz="1600" dirty="0"/>
              <a:t>Threading timeline - Shows thread relationships to identify load balancing and synchronization issues.</a:t>
            </a:r>
          </a:p>
          <a:p>
            <a:pPr marL="0" indent="0">
              <a:spcBef>
                <a:spcPts val="600"/>
              </a:spcBef>
              <a:buNone/>
            </a:pPr>
            <a:r>
              <a:rPr lang="en-IN" sz="1600" dirty="0"/>
              <a:t>Source view - Sampling results are displayed line by line on the source / assembly code.</a:t>
            </a:r>
          </a:p>
          <a:p>
            <a:pPr marL="0" indent="0">
              <a:spcBef>
                <a:spcPts val="600"/>
              </a:spcBef>
              <a:buNone/>
            </a:pPr>
            <a:r>
              <a:rPr lang="en-IN" sz="1600" dirty="0"/>
              <a:t>Hardware event sampling - Finds specific tuning opportunities like cache misses and branch mispredictions.</a:t>
            </a:r>
          </a:p>
          <a:p>
            <a:pPr marL="0" indent="0">
              <a:spcBef>
                <a:spcPts val="600"/>
              </a:spcBef>
              <a:buNone/>
            </a:pPr>
            <a:r>
              <a:rPr lang="en-IN" sz="1600" dirty="0"/>
              <a:t>Memory Access Analysis - Tune data structures for performance and optimize NUMA latency and scalability.</a:t>
            </a:r>
          </a:p>
          <a:p>
            <a:pPr marL="0" indent="0">
              <a:spcBef>
                <a:spcPts val="600"/>
              </a:spcBef>
              <a:buNone/>
            </a:pPr>
            <a:r>
              <a:rPr lang="en-IN" sz="1600" dirty="0"/>
              <a:t>Storage Analysis - Tune interplay of I/O and compute.</a:t>
            </a:r>
          </a:p>
          <a:p>
            <a:pPr marL="0" indent="0">
              <a:spcBef>
                <a:spcPts val="600"/>
              </a:spcBef>
              <a:buNone/>
            </a:pPr>
            <a:r>
              <a:rPr lang="en-IN" sz="1600" dirty="0"/>
              <a:t>Languages - C, C++, C#, Fortran, Java, Python, Go, OpenCL, assembly and any mix.</a:t>
            </a:r>
          </a:p>
        </p:txBody>
      </p:sp>
    </p:spTree>
    <p:extLst>
      <p:ext uri="{BB962C8B-B14F-4D97-AF65-F5344CB8AC3E}">
        <p14:creationId xmlns:p14="http://schemas.microsoft.com/office/powerpoint/2010/main" val="6408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6567" y="2287813"/>
            <a:ext cx="7155003" cy="4019099"/>
          </a:xfrm>
        </p:spPr>
      </p:pic>
    </p:spTree>
    <p:extLst>
      <p:ext uri="{BB962C8B-B14F-4D97-AF65-F5344CB8AC3E}">
        <p14:creationId xmlns:p14="http://schemas.microsoft.com/office/powerpoint/2010/main" val="179673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B0DD-F3BE-455E-89C0-0CBB2D94DACC}"/>
              </a:ext>
            </a:extLst>
          </p:cNvPr>
          <p:cNvSpPr>
            <a:spLocks noGrp="1"/>
          </p:cNvSpPr>
          <p:nvPr>
            <p:ph type="title"/>
          </p:nvPr>
        </p:nvSpPr>
        <p:spPr/>
        <p:txBody>
          <a:bodyPr/>
          <a:lstStyle/>
          <a:p>
            <a:r>
              <a:rPr lang="en-IN" dirty="0"/>
              <a:t>Usage</a:t>
            </a:r>
          </a:p>
        </p:txBody>
      </p:sp>
      <p:pic>
        <p:nvPicPr>
          <p:cNvPr id="5" name="Content Placeholder 4">
            <a:extLst>
              <a:ext uri="{FF2B5EF4-FFF2-40B4-BE49-F238E27FC236}">
                <a16:creationId xmlns:a16="http://schemas.microsoft.com/office/drawing/2014/main" id="{E82E61C7-F99B-408E-953A-0E0E5C14856B}"/>
              </a:ext>
            </a:extLst>
          </p:cNvPr>
          <p:cNvPicPr>
            <a:picLocks noGrp="1" noChangeAspect="1"/>
          </p:cNvPicPr>
          <p:nvPr>
            <p:ph idx="1"/>
          </p:nvPr>
        </p:nvPicPr>
        <p:blipFill>
          <a:blip r:embed="rId2"/>
          <a:srcRect/>
          <a:stretch/>
        </p:blipFill>
        <p:spPr>
          <a:xfrm>
            <a:off x="2306567" y="2287812"/>
            <a:ext cx="7155003" cy="4019099"/>
          </a:xfrm>
        </p:spPr>
      </p:pic>
    </p:spTree>
    <p:extLst>
      <p:ext uri="{BB962C8B-B14F-4D97-AF65-F5344CB8AC3E}">
        <p14:creationId xmlns:p14="http://schemas.microsoft.com/office/powerpoint/2010/main" val="3996570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1369</Words>
  <Application>Microsoft Office PowerPoint</Application>
  <PresentationFormat>Widescreen</PresentationFormat>
  <Paragraphs>90</Paragraphs>
  <Slides>22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Tw Cen MT</vt:lpstr>
      <vt:lpstr>Tw Cen MT Condensed</vt:lpstr>
      <vt:lpstr>Wingdings 3</vt:lpstr>
      <vt:lpstr>Integral</vt:lpstr>
      <vt:lpstr>Intel® Parallel Studio XE &amp; Quantum Espresso</vt:lpstr>
      <vt:lpstr>Contents</vt:lpstr>
      <vt:lpstr>Intel® Parallel studio XE</vt:lpstr>
      <vt:lpstr>What does it include?</vt:lpstr>
      <vt:lpstr>Installation</vt:lpstr>
      <vt:lpstr>Intel® Vtune Profiler</vt:lpstr>
      <vt:lpstr>Code Optimisation  Features    </vt:lpstr>
      <vt:lpstr>Usage</vt:lpstr>
      <vt:lpstr>Usage</vt:lpstr>
      <vt:lpstr>Usage</vt:lpstr>
      <vt:lpstr>Usage</vt:lpstr>
      <vt:lpstr>Usage</vt:lpstr>
      <vt:lpstr>Intel® Trace Analyzer And Collector</vt:lpstr>
      <vt:lpstr>Usage</vt:lpstr>
      <vt:lpstr>Usage</vt:lpstr>
      <vt:lpstr>Usage</vt:lpstr>
      <vt:lpstr>What is the difference?</vt:lpstr>
      <vt:lpstr>Quantum ESPRESSO</vt:lpstr>
      <vt:lpstr>Installation</vt:lpstr>
      <vt:lpstr>Input, Pseudopotential &amp; Output files</vt:lpstr>
      <vt:lpstr>Parallelization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Parallel Studio XE &amp; Quantum Espresso</dc:title>
  <dc:creator>Devanshu P. Swain</dc:creator>
  <cp:lastModifiedBy>Windows User</cp:lastModifiedBy>
  <cp:revision>11</cp:revision>
  <dcterms:created xsi:type="dcterms:W3CDTF">2020-01-04T00:22:09Z</dcterms:created>
  <dcterms:modified xsi:type="dcterms:W3CDTF">2020-01-04T07:05:22Z</dcterms:modified>
</cp:coreProperties>
</file>